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8" r:id="rId3"/>
    <p:sldId id="268" r:id="rId4"/>
    <p:sldId id="266" r:id="rId5"/>
    <p:sldId id="270" r:id="rId6"/>
    <p:sldId id="269" r:id="rId7"/>
    <p:sldId id="265"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63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408589f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408589f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4ef88344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04ef88344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planalto.gov.br/ccivil_03/constituicao/Emendas/Emc/emc19.htm#art5"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6" name="Google Shape;6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7" name="Google Shape;67;p15"/>
          <p:cNvPicPr preferRelativeResize="0"/>
          <p:nvPr/>
        </p:nvPicPr>
        <p:blipFill>
          <a:blip r:embed="rId3">
            <a:alphaModFix/>
          </a:blip>
          <a:stretch>
            <a:fillRect/>
          </a:stretch>
        </p:blipFill>
        <p:spPr>
          <a:xfrm>
            <a:off x="2428875" y="471488"/>
            <a:ext cx="4286250" cy="4200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9E7F-71E4-9BD6-6D50-3A25E2B96E75}"/>
            </a:ext>
          </a:extLst>
        </p:cNvPr>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2D5AA767-70A7-5466-8A15-EAB1B39B9D42}"/>
              </a:ext>
            </a:extLst>
          </p:cNvPr>
          <p:cNvSpPr>
            <a:spLocks noGrp="1"/>
          </p:cNvSpPr>
          <p:nvPr>
            <p:ph type="body" idx="1"/>
          </p:nvPr>
        </p:nvSpPr>
        <p:spPr>
          <a:xfrm>
            <a:off x="110003" y="293076"/>
            <a:ext cx="8944619" cy="4718935"/>
          </a:xfrm>
        </p:spPr>
        <p:txBody>
          <a:bodyPr>
            <a:normAutofit fontScale="40000" lnSpcReduction="20000"/>
          </a:bodyPr>
          <a:lstStyle/>
          <a:p>
            <a:pPr marL="114300" indent="0" algn="ctr">
              <a:lnSpc>
                <a:spcPct val="107000"/>
              </a:lnSpc>
              <a:spcAft>
                <a:spcPts val="800"/>
              </a:spcAft>
              <a:buNone/>
            </a:pPr>
            <a:r>
              <a:rPr lang="pt-BR" sz="4200" b="1" kern="100" dirty="0">
                <a:effectLst/>
                <a:latin typeface="Aptos" panose="020B0004020202020204" pitchFamily="34" charset="0"/>
                <a:ea typeface="Aptos" panose="020B0004020202020204" pitchFamily="34" charset="0"/>
                <a:cs typeface="Times New Roman" panose="02020603050405020304" pitchFamily="18" charset="0"/>
              </a:rPr>
              <a:t>Recurso da questão 79</a:t>
            </a:r>
          </a:p>
          <a:p>
            <a:pPr marL="114300" indent="0">
              <a:lnSpc>
                <a:spcPct val="107000"/>
              </a:lnSpc>
              <a:spcAft>
                <a:spcPts val="800"/>
              </a:spcAft>
              <a:buNone/>
            </a:pPr>
            <a:r>
              <a:rPr lang="pt-BR" sz="4200" kern="100" dirty="0">
                <a:effectLst/>
                <a:latin typeface="Aptos" panose="020B0004020202020204" pitchFamily="34" charset="0"/>
                <a:ea typeface="Aptos" panose="020B0004020202020204" pitchFamily="34" charset="0"/>
                <a:cs typeface="Times New Roman" panose="02020603050405020304" pitchFamily="18" charset="0"/>
              </a:rPr>
              <a:t>A banca considerou a Letra A, poré</a:t>
            </a:r>
            <a:r>
              <a:rPr lang="pt-BR" sz="4200" kern="100" dirty="0">
                <a:latin typeface="Aptos" panose="020B0004020202020204" pitchFamily="34" charset="0"/>
                <a:ea typeface="Aptos" panose="020B0004020202020204" pitchFamily="34" charset="0"/>
                <a:cs typeface="Times New Roman" panose="02020603050405020304" pitchFamily="18" charset="0"/>
              </a:rPr>
              <a:t>m a letra C está correta.</a:t>
            </a:r>
          </a:p>
          <a:p>
            <a:pPr marL="114300" indent="0">
              <a:lnSpc>
                <a:spcPct val="107000"/>
              </a:lnSpc>
              <a:spcAft>
                <a:spcPts val="800"/>
              </a:spcAft>
              <a:buNone/>
            </a:pPr>
            <a:endParaRPr lang="pt-BR" sz="4200" kern="100" dirty="0">
              <a:latin typeface="Aptos" panose="020B0004020202020204" pitchFamily="34" charset="0"/>
              <a:ea typeface="Aptos" panose="020B0004020202020204" pitchFamily="34" charset="0"/>
              <a:cs typeface="Times New Roman" panose="02020603050405020304" pitchFamily="18" charset="0"/>
            </a:endParaRPr>
          </a:p>
          <a:p>
            <a:pPr marL="114300" indent="0">
              <a:lnSpc>
                <a:spcPct val="107000"/>
              </a:lnSpc>
              <a:spcAft>
                <a:spcPts val="800"/>
              </a:spcAft>
              <a:buNone/>
            </a:pPr>
            <a:r>
              <a:rPr lang="pt-BR" sz="4200" kern="100" dirty="0">
                <a:latin typeface="Aptos" panose="020B0004020202020204" pitchFamily="34" charset="0"/>
                <a:ea typeface="Aptos" panose="020B0004020202020204" pitchFamily="34" charset="0"/>
                <a:cs typeface="Times New Roman" panose="02020603050405020304" pitchFamily="18" charset="0"/>
              </a:rPr>
              <a:t>Pedido: Trocar o Gabarito de leta A para letra C</a:t>
            </a:r>
          </a:p>
          <a:p>
            <a:pPr marL="114300" indent="0">
              <a:lnSpc>
                <a:spcPct val="107000"/>
              </a:lnSpc>
              <a:spcAft>
                <a:spcPts val="800"/>
              </a:spcAft>
              <a:buNone/>
            </a:pPr>
            <a:r>
              <a:rPr lang="pt-BR" sz="4200" b="1" u="sng" kern="100" dirty="0">
                <a:latin typeface="Aptos" panose="020B0004020202020204" pitchFamily="34" charset="0"/>
                <a:ea typeface="Aptos" panose="020B0004020202020204" pitchFamily="34" charset="0"/>
                <a:cs typeface="Times New Roman" panose="02020603050405020304" pitchFamily="18" charset="0"/>
              </a:rPr>
              <a:t>Fundamento:</a:t>
            </a:r>
            <a:r>
              <a:rPr lang="pt-BR" sz="4200" kern="100" dirty="0">
                <a:latin typeface="Aptos" panose="020B0004020202020204" pitchFamily="34" charset="0"/>
                <a:ea typeface="Aptos" panose="020B0004020202020204" pitchFamily="34" charset="0"/>
                <a:cs typeface="Times New Roman" panose="02020603050405020304" pitchFamily="18" charset="0"/>
              </a:rPr>
              <a:t> A questão pede para julgar de acordo com a Constituição e com a jurisprudência. Seguindo a coerência do enunciado, a letra C segue o </a:t>
            </a:r>
            <a:r>
              <a:rPr lang="pt-BR" sz="4200" kern="100" dirty="0">
                <a:effectLst/>
                <a:latin typeface="Aptos" panose="020B0004020202020204" pitchFamily="34" charset="0"/>
                <a:ea typeface="Aptos" panose="020B0004020202020204" pitchFamily="34" charset="0"/>
                <a:cs typeface="Times New Roman" panose="02020603050405020304" pitchFamily="18" charset="0"/>
              </a:rPr>
              <a:t>Art. 39 CF . § 4º O membro de Poder, o detentor de mandato eletivo, os Ministros de Estado e os Secretários Estaduais e Municipais serão remunerados exclusivamente por subsídio fixado em parcela única, vedado o acréscimo de </a:t>
            </a:r>
            <a:r>
              <a:rPr lang="pt-BR" sz="4200" b="1" u="sng" kern="100" dirty="0">
                <a:effectLst/>
                <a:latin typeface="Aptos" panose="020B0004020202020204" pitchFamily="34" charset="0"/>
                <a:ea typeface="Aptos" panose="020B0004020202020204" pitchFamily="34" charset="0"/>
                <a:cs typeface="Times New Roman" panose="02020603050405020304" pitchFamily="18" charset="0"/>
              </a:rPr>
              <a:t>qualquer gratificação</a:t>
            </a:r>
            <a:r>
              <a:rPr lang="pt-BR" sz="4200" kern="100" dirty="0">
                <a:effectLst/>
                <a:latin typeface="Aptos" panose="020B0004020202020204" pitchFamily="34" charset="0"/>
                <a:ea typeface="Aptos" panose="020B0004020202020204" pitchFamily="34" charset="0"/>
                <a:cs typeface="Times New Roman" panose="02020603050405020304" pitchFamily="18" charset="0"/>
              </a:rPr>
              <a:t>, adicional, abono, prêmio, verba de representação ou outra espécie remuneratória, obedecido, em qualquer caso, o disposto no art. 37, X e XI.         </a:t>
            </a:r>
            <a:r>
              <a:rPr lang="pt-BR" sz="4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(Incluído pela Emenda Constitucional nº 19, de 1998)</a:t>
            </a:r>
            <a:r>
              <a:rPr lang="pt-BR" sz="42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rPr>
              <a:t>.</a:t>
            </a:r>
          </a:p>
          <a:p>
            <a:pPr marL="114300" indent="0">
              <a:lnSpc>
                <a:spcPct val="107000"/>
              </a:lnSpc>
              <a:spcAft>
                <a:spcPts val="800"/>
              </a:spcAft>
              <a:buNone/>
            </a:pPr>
            <a:r>
              <a:rPr lang="pt-BR" sz="4200" kern="100" dirty="0">
                <a:effectLst/>
                <a:latin typeface="Aptos" panose="020B0004020202020204" pitchFamily="34" charset="0"/>
                <a:ea typeface="Aptos" panose="020B0004020202020204" pitchFamily="34" charset="0"/>
                <a:cs typeface="Times New Roman" panose="02020603050405020304" pitchFamily="18" charset="0"/>
              </a:rPr>
              <a:t>A letra C é justamente o que está na constituição.</a:t>
            </a:r>
          </a:p>
          <a:p>
            <a:pPr marL="114300" indent="0">
              <a:lnSpc>
                <a:spcPct val="107000"/>
              </a:lnSpc>
              <a:spcAft>
                <a:spcPts val="800"/>
              </a:spcAft>
              <a:buNone/>
            </a:pPr>
            <a:r>
              <a:rPr lang="pt-BR" sz="2800" kern="100" dirty="0">
                <a:latin typeface="Aptos" panose="020B0004020202020204" pitchFamily="34" charset="0"/>
                <a:ea typeface="Aptos" panose="020B0004020202020204" pitchFamily="34" charset="0"/>
                <a:cs typeface="Times New Roman" panose="02020603050405020304" pitchFamily="18" charset="0"/>
              </a:rPr>
              <a:t> </a:t>
            </a:r>
            <a:endParaRPr lang="pt-BR"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pt-BR" sz="2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pt-BR" sz="2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pt-BR" sz="2800" dirty="0"/>
          </a:p>
        </p:txBody>
      </p:sp>
    </p:spTree>
    <p:extLst>
      <p:ext uri="{BB962C8B-B14F-4D97-AF65-F5344CB8AC3E}">
        <p14:creationId xmlns:p14="http://schemas.microsoft.com/office/powerpoint/2010/main" val="389193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58EE6714-2B78-DB3D-BA74-1087EE665C72}"/>
              </a:ext>
            </a:extLst>
          </p:cNvPr>
          <p:cNvSpPr>
            <a:spLocks noGrp="1"/>
          </p:cNvSpPr>
          <p:nvPr>
            <p:ph type="body" idx="1"/>
          </p:nvPr>
        </p:nvSpPr>
        <p:spPr>
          <a:xfrm>
            <a:off x="110003" y="293076"/>
            <a:ext cx="8944619" cy="4718935"/>
          </a:xfrm>
        </p:spPr>
        <p:txBody>
          <a:bodyPr>
            <a:normAutofit fontScale="25000" lnSpcReduction="20000"/>
          </a:bodyPr>
          <a:lstStyle/>
          <a:p>
            <a:pPr>
              <a:lnSpc>
                <a:spcPct val="107000"/>
              </a:lnSpc>
              <a:spcAft>
                <a:spcPts val="800"/>
              </a:spcAft>
              <a:buNone/>
            </a:pPr>
            <a:r>
              <a:rPr lang="pt-BR" sz="8600" kern="100" dirty="0">
                <a:effectLst/>
                <a:latin typeface="Aptos" panose="020B0004020202020204" pitchFamily="34" charset="0"/>
                <a:ea typeface="Aptos" panose="020B0004020202020204" pitchFamily="34" charset="0"/>
                <a:cs typeface="Times New Roman" panose="02020603050405020304" pitchFamily="18" charset="0"/>
              </a:rPr>
              <a:t>A letra A não tem amparo na jurisprudência,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apesar ter amparo </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no </a:t>
            </a:r>
            <a:r>
              <a:rPr lang="pt-BR" sz="8600" kern="100" dirty="0">
                <a:latin typeface="Aptos" panose="020B0004020202020204" pitchFamily="34" charset="0"/>
                <a:ea typeface="Aptos" panose="020B0004020202020204" pitchFamily="34" charset="0"/>
                <a:cs typeface="Times New Roman" panose="02020603050405020304" pitchFamily="18" charset="0"/>
              </a:rPr>
              <a:t>g</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uia de conduta dos auditores do RJ “Art. 10 – É vedada ao agente público da SEFAZ a acumulação remunerada de cargos e empregos públicos, exceto para área da educação e da saúde, e ainda assim sujeitas à compatibilidade de horários, a ser comprovada pelo agente público da SEFAZ, e limitada a dois vínculos”,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porém não tem amparo </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na jurisprudência que exige uma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área específica do conhecimento </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para ser cargo técnico e o Cargo de Auditor é qualquer nível superior.</a:t>
            </a:r>
          </a:p>
          <a:p>
            <a:pPr>
              <a:lnSpc>
                <a:spcPct val="107000"/>
              </a:lnSpc>
              <a:spcAft>
                <a:spcPts val="800"/>
              </a:spcAft>
              <a:buNone/>
            </a:pPr>
            <a:r>
              <a:rPr lang="pt-BR" sz="8600" kern="100" dirty="0">
                <a:effectLst/>
                <a:latin typeface="Aptos" panose="020B0004020202020204" pitchFamily="34" charset="0"/>
                <a:ea typeface="Aptos" panose="020B0004020202020204" pitchFamily="34" charset="0"/>
                <a:cs typeface="Times New Roman" panose="02020603050405020304" pitchFamily="18" charset="0"/>
              </a:rPr>
              <a:t>O Superior Tribunal de Justiça tem entendido que cargo técnico ou científico, para fins de acumulação com o de professor </a:t>
            </a:r>
            <a:r>
              <a:rPr lang="pt-BR" sz="8600" b="1" kern="100" dirty="0">
                <a:effectLst/>
                <a:latin typeface="Aptos" panose="020B0004020202020204" pitchFamily="34" charset="0"/>
                <a:ea typeface="Aptos" panose="020B0004020202020204" pitchFamily="34" charset="0"/>
                <a:cs typeface="Times New Roman" panose="02020603050405020304" pitchFamily="18" charset="0"/>
              </a:rPr>
              <a:t>é aquele para cujo exercício sejam exigidos conhecimentos técnicos específicos e habilitação legal, não necessariamente de nível superior. (STJ, 5ª Turma, RMS 20033 / RS. RELATOR Ministro ARNALDO ESTEVES LIMA. DJ 12/03/2007 p. 261)</a:t>
            </a:r>
            <a:endParaRPr lang="pt-BR" sz="8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pt-BR" sz="8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1304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BD280-FE2A-1FAE-426E-2CD268A68432}"/>
            </a:ext>
          </a:extLst>
        </p:cNvPr>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E6C2F2E4-796D-562B-2A50-981D110902BA}"/>
              </a:ext>
            </a:extLst>
          </p:cNvPr>
          <p:cNvSpPr>
            <a:spLocks noGrp="1"/>
          </p:cNvSpPr>
          <p:nvPr>
            <p:ph type="body" idx="1"/>
          </p:nvPr>
        </p:nvSpPr>
        <p:spPr>
          <a:xfrm>
            <a:off x="110003" y="293076"/>
            <a:ext cx="8944619" cy="4718935"/>
          </a:xfrm>
        </p:spPr>
        <p:txBody>
          <a:bodyPr>
            <a:normAutofit fontScale="25000" lnSpcReduction="20000"/>
          </a:bodyPr>
          <a:lstStyle/>
          <a:p>
            <a:pPr>
              <a:lnSpc>
                <a:spcPct val="107000"/>
              </a:lnSpc>
              <a:spcAft>
                <a:spcPts val="800"/>
              </a:spcAft>
              <a:buNone/>
            </a:pPr>
            <a:r>
              <a:rPr lang="pt-BR" sz="8600" kern="100" dirty="0">
                <a:effectLst/>
                <a:latin typeface="Aptos" panose="020B0004020202020204" pitchFamily="34" charset="0"/>
                <a:ea typeface="Aptos" panose="020B0004020202020204" pitchFamily="34" charset="0"/>
                <a:cs typeface="Times New Roman" panose="02020603050405020304" pitchFamily="18" charset="0"/>
              </a:rPr>
              <a:t>Aduz o artigo 37 da Constituição Federal que em havendo compatibilidade de horários, poderá ocorrer acumulação remunerada de cargos públicos quando um dos cargos for de professor com outro técnico ou científico. Visando pacificar os questionamentos sobre qual a definição de cargo técnico para fins de acumulação remunerada de cargos públicos,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o STF chegou ao entendimento que: </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"Ante o posicionamento doutrinário e jurisprudencial, percebe-se que a natureza "técnica"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apenas</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 pode ser conferida aos cargos que exijam, no desempenho de dias atribuições,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a aplicação de conhecimento especializados de alguma área do saber.</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 Afastam-se portanto de tal categoria, aqueles que impliquem na prática de atividades meramente burocráticas, de caráter repetitivo e que não </a:t>
            </a:r>
            <a:r>
              <a:rPr lang="pt-BR" sz="8600" b="1" u="sng" kern="100" dirty="0">
                <a:effectLst/>
                <a:latin typeface="Aptos" panose="020B0004020202020204" pitchFamily="34" charset="0"/>
                <a:ea typeface="Aptos" panose="020B0004020202020204" pitchFamily="34" charset="0"/>
                <a:cs typeface="Times New Roman" panose="02020603050405020304" pitchFamily="18" charset="0"/>
              </a:rPr>
              <a:t>necessitam de alguma formação específica para seu desempenho</a:t>
            </a:r>
            <a:r>
              <a:rPr lang="pt-BR" sz="8600" kern="100" dirty="0">
                <a:effectLst/>
                <a:latin typeface="Aptos" panose="020B0004020202020204" pitchFamily="34" charset="0"/>
                <a:ea typeface="Aptos" panose="020B0004020202020204" pitchFamily="34" charset="0"/>
                <a:cs typeface="Times New Roman" panose="02020603050405020304" pitchFamily="18" charset="0"/>
              </a:rPr>
              <a:t>" </a:t>
            </a:r>
            <a:r>
              <a:rPr lang="pt-BR" sz="8600" b="1" kern="100" dirty="0">
                <a:effectLst/>
                <a:latin typeface="Aptos" panose="020B0004020202020204" pitchFamily="34" charset="0"/>
                <a:ea typeface="Aptos" panose="020B0004020202020204" pitchFamily="34" charset="0"/>
                <a:cs typeface="Times New Roman" panose="02020603050405020304" pitchFamily="18" charset="0"/>
              </a:rPr>
              <a:t>(RECURSO ORD. EM MANDADO DE SEGURANÇA 28.497 DISTRITO FEDERAL)</a:t>
            </a:r>
          </a:p>
        </p:txBody>
      </p:sp>
    </p:spTree>
    <p:extLst>
      <p:ext uri="{BB962C8B-B14F-4D97-AF65-F5344CB8AC3E}">
        <p14:creationId xmlns:p14="http://schemas.microsoft.com/office/powerpoint/2010/main" val="370281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5F3AD-2D77-6A7D-7456-B055EB75351B}"/>
            </a:ext>
          </a:extLst>
        </p:cNvPr>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D9D9DE7F-C6F7-57B9-D46F-55DDB9BBFC6B}"/>
              </a:ext>
            </a:extLst>
          </p:cNvPr>
          <p:cNvSpPr>
            <a:spLocks noGrp="1"/>
          </p:cNvSpPr>
          <p:nvPr>
            <p:ph type="body" idx="1"/>
          </p:nvPr>
        </p:nvSpPr>
        <p:spPr>
          <a:xfrm>
            <a:off x="110003" y="293076"/>
            <a:ext cx="8944619" cy="4718935"/>
          </a:xfrm>
        </p:spPr>
        <p:txBody>
          <a:bodyPr>
            <a:normAutofit fontScale="32500" lnSpcReduction="20000"/>
          </a:bodyPr>
          <a:lstStyle/>
          <a:p>
            <a:pPr>
              <a:lnSpc>
                <a:spcPct val="107000"/>
              </a:lnSpc>
              <a:spcAft>
                <a:spcPts val="800"/>
              </a:spcAft>
              <a:buNone/>
            </a:pPr>
            <a:r>
              <a:rPr lang="pt-BR" sz="7400" kern="100" dirty="0">
                <a:effectLst/>
                <a:latin typeface="Aptos" panose="020B0004020202020204" pitchFamily="34" charset="0"/>
                <a:ea typeface="Aptos" panose="020B0004020202020204" pitchFamily="34" charset="0"/>
                <a:cs typeface="Times New Roman" panose="02020603050405020304" pitchFamily="18" charset="0"/>
              </a:rPr>
              <a:t>Para o TCU, a conceituação de cargo técnico ou científico, para fins da acumulação permitida pela Constituição, </a:t>
            </a:r>
            <a:r>
              <a:rPr lang="pt-BR" sz="7400" b="1" kern="100" dirty="0">
                <a:effectLst/>
                <a:latin typeface="Aptos" panose="020B0004020202020204" pitchFamily="34" charset="0"/>
                <a:ea typeface="Aptos" panose="020B0004020202020204" pitchFamily="34" charset="0"/>
                <a:cs typeface="Times New Roman" panose="02020603050405020304" pitchFamily="18" charset="0"/>
              </a:rPr>
              <a:t>abrange os cargos de nível superior e os cargos de nível médio cujo provimento exige a habilitação específica para o exercício de determinada atividade profissional, </a:t>
            </a:r>
            <a:r>
              <a:rPr lang="pt-BR" sz="7400" kern="100" dirty="0">
                <a:effectLst/>
                <a:latin typeface="Aptos" panose="020B0004020202020204" pitchFamily="34" charset="0"/>
                <a:ea typeface="Aptos" panose="020B0004020202020204" pitchFamily="34" charset="0"/>
                <a:cs typeface="Times New Roman" panose="02020603050405020304" pitchFamily="18" charset="0"/>
              </a:rPr>
              <a:t>a exemplo do técnico em enfermagem, do técnico em contabilidade, entre outros.</a:t>
            </a:r>
          </a:p>
          <a:p>
            <a:pPr>
              <a:lnSpc>
                <a:spcPct val="107000"/>
              </a:lnSpc>
              <a:spcAft>
                <a:spcPts val="800"/>
              </a:spcAft>
              <a:buNone/>
            </a:pPr>
            <a:r>
              <a:rPr lang="pt-BR" sz="7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pt-BR" sz="86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pt-BR" sz="8800" dirty="0"/>
          </a:p>
          <a:p>
            <a:pPr>
              <a:lnSpc>
                <a:spcPct val="107000"/>
              </a:lnSpc>
              <a:spcAft>
                <a:spcPts val="800"/>
              </a:spcAft>
              <a:buNone/>
            </a:pPr>
            <a:endParaRPr lang="pt-BR" sz="8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5316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Apresentação na tela (16:9)</PresentationFormat>
  <Paragraphs>15</Paragraphs>
  <Slides>7</Slides>
  <Notes>3</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7</vt:i4>
      </vt:variant>
    </vt:vector>
  </HeadingPairs>
  <TitlesOfParts>
    <vt:vector size="10" baseType="lpstr">
      <vt:lpstr>Aptos</vt:lpstr>
      <vt:lpstr>Arial</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Ricardo Blanco Xavier</cp:lastModifiedBy>
  <cp:revision>2</cp:revision>
  <dcterms:modified xsi:type="dcterms:W3CDTF">2025-05-07T15:14:17Z</dcterms:modified>
</cp:coreProperties>
</file>